
<file path=[Content_Types].xml><?xml version="1.0" encoding="utf-8"?>
<Types xmlns="http://schemas.openxmlformats.org/package/2006/content-types">
  <Override PartName="/ppt/slides/slide14.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11.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s/slide15.xml" ContentType="application/vnd.openxmlformats-officedocument.presentationml.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2.xml" ContentType="application/vnd.openxmlformats-officedocument.presentationml.slide+xml"/>
  <Override PartName="/ppt/viewProps.xml" ContentType="application/vnd.openxmlformats-officedocument.presentationml.viewProps+xml"/>
  <Override PartName="/ppt/slides/slide20.xml" ContentType="application/vnd.openxmlformats-officedocument.presentationml.slide+xml"/>
  <Override PartName="/docProps/app.xml" ContentType="application/vnd.openxmlformats-officedocument.extended-properties+xml"/>
  <Override PartName="/ppt/slides/slide7.xml" ContentType="application/vnd.openxmlformats-officedocument.presentationml.slide+xml"/>
  <Override PartName="/ppt/presProps.xml" ContentType="application/vnd.openxmlformats-officedocument.presentationml.presProps+xml"/>
  <Override PartName="/ppt/slideLayouts/slideLayout8.xml" ContentType="application/vnd.openxmlformats-officedocument.presentationml.slideLayout+xml"/>
  <Default Extension="xml" ContentType="application/xml"/>
  <Override PartName="/ppt/slides/slide4.xml" ContentType="application/vnd.openxmlformats-officedocument.presentationml.slide+xml"/>
  <Override PartName="/ppt/slides/slide19.xml" ContentType="application/vnd.openxmlformats-officedocument.presentationml.slide+xml"/>
  <Override PartName="/ppt/slideLayouts/slideLayout5.xml" ContentType="application/vnd.openxmlformats-officedocument.presentationml.slideLayout+xml"/>
  <Override PartName="/ppt/slides/slide1.xml" ContentType="application/vnd.openxmlformats-officedocument.presentationml.slide+xml"/>
  <Override PartName="/ppt/slides/slide16.xml" ContentType="application/vnd.openxmlformats-officedocument.presentationml.slide+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s/slide13.xml" ContentType="application/vnd.openxmlformats-officedocument.presentationml.slide+xml"/>
  <Default Extension="rels" ContentType="application/vnd.openxmlformats-package.relationships+xml"/>
  <Override PartName="/ppt/slides/slide21.xml" ContentType="application/vnd.openxmlformats-officedocument.presentationml.slide+xml"/>
  <Override PartName="/ppt/slides/slide10.xml" ContentType="application/vnd.openxmlformats-officedocument.presentationml.slide+xml"/>
  <Default Extension="jpeg" ContentType="image/jpeg"/>
  <Override PartName="/ppt/slides/slide8.xml" ContentType="application/vnd.openxmlformats-officedocument.presentationml.slide+xml"/>
  <Override PartName="/ppt/tableStyles.xml" ContentType="application/vnd.openxmlformats-officedocument.presentationml.tableStyles+xml"/>
  <Override PartName="/ppt/slideLayouts/slideLayout9.xml" ContentType="application/vnd.openxmlformats-officedocument.presentationml.slideLayout+xml"/>
  <Override PartName="/ppt/slides/slide5.xml" ContentType="application/vnd.openxmlformats-officedocument.presentationml.slide+xml"/>
  <Override PartName="/ppt/slideLayouts/slideLayout6.xml" ContentType="application/vnd.openxmlformats-officedocument.presentationml.slideLayout+xml"/>
  <Override PartName="/ppt/theme/theme1.xml" ContentType="application/vnd.openxmlformats-officedocument.theme+xml"/>
  <Override PartName="/ppt/slides/slide2.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Default Extension="bin" ContentType="application/vnd.openxmlformats-officedocument.presentationml.printerSettings"/>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958" r:id="rId1"/>
  </p:sldMasterIdLst>
  <p:sldIdLst>
    <p:sldId id="257" r:id="rId2"/>
    <p:sldId id="258" r:id="rId3"/>
    <p:sldId id="264" r:id="rId4"/>
    <p:sldId id="265" r:id="rId5"/>
    <p:sldId id="266" r:id="rId6"/>
    <p:sldId id="267" r:id="rId7"/>
    <p:sldId id="259" r:id="rId8"/>
    <p:sldId id="260" r:id="rId9"/>
    <p:sldId id="268" r:id="rId10"/>
    <p:sldId id="269" r:id="rId11"/>
    <p:sldId id="278" r:id="rId12"/>
    <p:sldId id="270" r:id="rId13"/>
    <p:sldId id="271" r:id="rId14"/>
    <p:sldId id="262" r:id="rId15"/>
    <p:sldId id="274" r:id="rId16"/>
    <p:sldId id="276" r:id="rId17"/>
    <p:sldId id="277" r:id="rId18"/>
    <p:sldId id="275" r:id="rId19"/>
    <p:sldId id="272" r:id="rId20"/>
    <p:sldId id="273" r:id="rId21"/>
    <p:sldId id="263"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7321" autoAdjust="0"/>
    <p:restoredTop sz="86331" autoAdjust="0"/>
  </p:normalViewPr>
  <p:slideViewPr>
    <p:cSldViewPr snapToGrid="0" snapToObjects="1">
      <p:cViewPr varScale="1">
        <p:scale>
          <a:sx n="79" d="100"/>
          <a:sy n="79" d="100"/>
        </p:scale>
        <p:origin x="-1016" y="-112"/>
      </p:cViewPr>
      <p:guideLst>
        <p:guide orient="horz" pos="2160"/>
        <p:guide pos="2880"/>
      </p:guideLst>
    </p:cSldViewPr>
  </p:slideViewPr>
  <p:outlineViewPr>
    <p:cViewPr>
      <p:scale>
        <a:sx n="33" d="100"/>
        <a:sy n="33" d="100"/>
      </p:scale>
      <p:origin x="0" y="966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8"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B71BB1E4-8141-E843-A873-9A3C89F70B1B}" type="datetimeFigureOut">
              <a:rPr lang="en-US" smtClean="0"/>
              <a:pPr/>
              <a:t>6/5/10</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2C6B1FF6-39B9-40F5-8B67-33C6354A3D4F}" type="slidenum">
              <a:rPr kumimoji="0" lang="en-US" smtClean="0"/>
              <a:pPr/>
              <a:t>‹#›</a:t>
            </a:fld>
            <a:endParaRPr kumimoji="0" lang="en-US" dirty="0">
              <a:solidFill>
                <a:schemeClr val="accent3">
                  <a:shade val="75000"/>
                </a:scheme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1BB1E4-8141-E843-A873-9A3C89F70B1B}" type="datetimeFigureOut">
              <a:rPr lang="en-US" smtClean="0"/>
              <a:pPr/>
              <a:t>6/5/10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DC452-068F-AC4D-8594-EC8B489546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1BB1E4-8141-E843-A873-9A3C89F70B1B}" type="datetimeFigureOut">
              <a:rPr lang="en-US" smtClean="0"/>
              <a:pPr/>
              <a:t>6/5/10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DC452-068F-AC4D-8594-EC8B489546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1BB1E4-8141-E843-A873-9A3C89F70B1B}" type="datetimeFigureOut">
              <a:rPr lang="en-US" smtClean="0"/>
              <a:pPr/>
              <a:t>6/5/10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9DC452-068F-AC4D-8594-EC8B489546E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3F416CD-67A3-4CF0-A210-F6AF31AC147F}" type="datetimeFigureOut">
              <a:rPr lang="en-US" smtClean="0"/>
              <a:pPr/>
              <a:t>6/5/10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652B35-718D-4E28-AFEB-B694A3B357E8}" type="slidenum">
              <a:rPr kumimoji="0" lang="en-US" smtClean="0"/>
              <a:pPr/>
              <a:t>‹#›</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1BB1E4-8141-E843-A873-9A3C89F70B1B}" type="datetimeFigureOut">
              <a:rPr lang="en-US" smtClean="0"/>
              <a:pPr/>
              <a:t>6/5/10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9DC452-068F-AC4D-8594-EC8B489546E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B71BB1E4-8141-E843-A873-9A3C89F70B1B}" type="datetimeFigureOut">
              <a:rPr lang="en-US" smtClean="0"/>
              <a:pPr/>
              <a:t>6/5/10</a:t>
            </a:fld>
            <a:endParaRPr lang="en-US"/>
          </a:p>
        </p:txBody>
      </p:sp>
      <p:sp>
        <p:nvSpPr>
          <p:cNvPr id="27" name="Slide Number Placeholder 26"/>
          <p:cNvSpPr>
            <a:spLocks noGrp="1"/>
          </p:cNvSpPr>
          <p:nvPr>
            <p:ph type="sldNum" sz="quarter" idx="11"/>
          </p:nvPr>
        </p:nvSpPr>
        <p:spPr/>
        <p:txBody>
          <a:bodyPr rtlCol="0"/>
          <a:lstStyle/>
          <a:p>
            <a:fld id="{CC9DC452-068F-AC4D-8594-EC8B489546E2}"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B71BB1E4-8141-E843-A873-9A3C89F70B1B}" type="datetimeFigureOut">
              <a:rPr lang="en-US" smtClean="0"/>
              <a:pPr/>
              <a:t>6/5/10</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CC9DC452-068F-AC4D-8594-EC8B489546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1BB1E4-8141-E843-A873-9A3C89F70B1B}" type="datetimeFigureOut">
              <a:rPr lang="en-US" smtClean="0"/>
              <a:pPr/>
              <a:t>6/5/10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9DC452-068F-AC4D-8594-EC8B489546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1BB1E4-8141-E843-A873-9A3C89F70B1B}" type="datetimeFigureOut">
              <a:rPr lang="en-US" smtClean="0"/>
              <a:pPr/>
              <a:t>6/5/10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a:t>‹#›</a:t>
            </a:fld>
            <a:endParaRPr kumimoji="0" lang="en-US" dirty="0">
              <a:solidFill>
                <a:schemeClr val="accent3">
                  <a:shade val="75000"/>
                </a:scheme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1BB1E4-8141-E843-A873-9A3C89F70B1B}" type="datetimeFigureOut">
              <a:rPr lang="en-US" smtClean="0"/>
              <a:pPr/>
              <a:t>6/5/10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9DC452-068F-AC4D-8594-EC8B489546E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B71BB1E4-8141-E843-A873-9A3C89F70B1B}" type="datetimeFigureOut">
              <a:rPr lang="en-US" smtClean="0"/>
              <a:pPr/>
              <a:t>6/5/10</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CC9DC452-068F-AC4D-8594-EC8B489546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Autofit/>
          </a:bodyPr>
          <a:lstStyle/>
          <a:p>
            <a:r>
              <a:rPr lang="en-US" sz="3200" dirty="0" smtClean="0"/>
              <a:t>Mobile Music Device Uses and Gratifications: The Interactions of Mobile Music Device Dependency and Motivations</a:t>
            </a:r>
            <a:endParaRPr lang="en-US" sz="3200" dirty="0"/>
          </a:p>
        </p:txBody>
      </p:sp>
      <p:sp>
        <p:nvSpPr>
          <p:cNvPr id="5" name="Subtitle 4"/>
          <p:cNvSpPr>
            <a:spLocks noGrp="1"/>
          </p:cNvSpPr>
          <p:nvPr>
            <p:ph type="subTitle" idx="1"/>
          </p:nvPr>
        </p:nvSpPr>
        <p:spPr/>
        <p:txBody>
          <a:bodyPr>
            <a:normAutofit/>
          </a:bodyPr>
          <a:lstStyle/>
          <a:p>
            <a:r>
              <a:rPr lang="en-US" sz="1800" dirty="0" smtClean="0"/>
              <a:t>Yi-Fan Chen</a:t>
            </a:r>
          </a:p>
          <a:p>
            <a:r>
              <a:rPr lang="en-US" sz="1800" dirty="0" smtClean="0"/>
              <a:t>Old Dominion University</a:t>
            </a:r>
            <a:endParaRPr lang="en-US" sz="1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Findings</a:t>
            </a:r>
            <a:endParaRPr lang="en-US" dirty="0"/>
          </a:p>
        </p:txBody>
      </p:sp>
      <p:sp>
        <p:nvSpPr>
          <p:cNvPr id="3" name="Content Placeholder 2"/>
          <p:cNvSpPr>
            <a:spLocks noGrp="1"/>
          </p:cNvSpPr>
          <p:nvPr>
            <p:ph idx="1"/>
          </p:nvPr>
        </p:nvSpPr>
        <p:spPr/>
        <p:txBody>
          <a:bodyPr>
            <a:normAutofit/>
          </a:bodyPr>
          <a:lstStyle/>
          <a:p>
            <a:r>
              <a:rPr lang="en-US" dirty="0" smtClean="0"/>
              <a:t>Self-Reported MMD Dependency No Different by Age, Gender, and </a:t>
            </a:r>
            <a:r>
              <a:rPr lang="en-US" dirty="0" smtClean="0"/>
              <a:t>Ethnicity</a:t>
            </a:r>
          </a:p>
          <a:p>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a:t>
            </a:r>
            <a:r>
              <a:rPr lang="en-US" dirty="0" smtClean="0"/>
              <a:t>self-reported MMD dependency was positively correlated with </a:t>
            </a:r>
          </a:p>
          <a:p>
            <a:pPr lvl="1"/>
            <a:r>
              <a:rPr lang="en-US" dirty="0" smtClean="0"/>
              <a:t>“doing homework” (</a:t>
            </a:r>
            <a:r>
              <a:rPr lang="en-US" i="1" dirty="0" err="1" smtClean="0"/>
              <a:t>r</a:t>
            </a:r>
            <a:r>
              <a:rPr lang="en-US" dirty="0" smtClean="0"/>
              <a:t>= 0.35, </a:t>
            </a:r>
            <a:r>
              <a:rPr lang="en-US" i="1" dirty="0" err="1" smtClean="0"/>
              <a:t>p</a:t>
            </a:r>
            <a:r>
              <a:rPr lang="en-US" dirty="0" smtClean="0"/>
              <a:t>&lt; 0.01); </a:t>
            </a:r>
          </a:p>
          <a:p>
            <a:pPr lvl="1"/>
            <a:r>
              <a:rPr lang="en-US" dirty="0" smtClean="0"/>
              <a:t>“talking about what is on your mobile music playlist” (</a:t>
            </a:r>
            <a:r>
              <a:rPr lang="en-US" i="1" dirty="0" err="1" smtClean="0"/>
              <a:t>r</a:t>
            </a:r>
            <a:r>
              <a:rPr lang="en-US" dirty="0" smtClean="0"/>
              <a:t>= 0.37, </a:t>
            </a:r>
            <a:r>
              <a:rPr lang="en-US" i="1" dirty="0" err="1" smtClean="0"/>
              <a:t>p</a:t>
            </a:r>
            <a:r>
              <a:rPr lang="en-US" dirty="0" smtClean="0"/>
              <a:t>&lt; 0.01); </a:t>
            </a:r>
          </a:p>
          <a:p>
            <a:pPr lvl="1"/>
            <a:r>
              <a:rPr lang="en-US" dirty="0" smtClean="0"/>
              <a:t>“talking about things not on your mobile music playlist” (</a:t>
            </a:r>
            <a:r>
              <a:rPr lang="en-US" i="1" dirty="0" err="1" smtClean="0"/>
              <a:t>r</a:t>
            </a:r>
            <a:r>
              <a:rPr lang="en-US" dirty="0" smtClean="0"/>
              <a:t>= 0.35, </a:t>
            </a:r>
            <a:r>
              <a:rPr lang="en-US" i="1" dirty="0" err="1" smtClean="0"/>
              <a:t>p</a:t>
            </a:r>
            <a:r>
              <a:rPr lang="en-US" dirty="0" smtClean="0"/>
              <a:t>&lt; 0.01); </a:t>
            </a:r>
          </a:p>
          <a:p>
            <a:pPr lvl="1"/>
            <a:r>
              <a:rPr lang="en-US" dirty="0" smtClean="0"/>
              <a:t>“I often discuss with others what I have recently listened on my mobile music playlist” (</a:t>
            </a:r>
            <a:r>
              <a:rPr lang="en-US" i="1" dirty="0" err="1" smtClean="0"/>
              <a:t>r</a:t>
            </a:r>
            <a:r>
              <a:rPr lang="en-US" dirty="0" smtClean="0"/>
              <a:t>= 0.34, </a:t>
            </a:r>
            <a:r>
              <a:rPr lang="en-US" i="1" dirty="0" err="1" smtClean="0"/>
              <a:t>p</a:t>
            </a:r>
            <a:r>
              <a:rPr lang="en-US" dirty="0" smtClean="0"/>
              <a:t>&lt; 0.01); </a:t>
            </a:r>
          </a:p>
          <a:p>
            <a:pPr lvl="1"/>
            <a:r>
              <a:rPr lang="en-US" dirty="0" smtClean="0"/>
              <a:t>“I have different playlists for different activities” (</a:t>
            </a:r>
            <a:r>
              <a:rPr lang="en-US" i="1" dirty="0" err="1" smtClean="0"/>
              <a:t>r</a:t>
            </a:r>
            <a:r>
              <a:rPr lang="en-US" dirty="0" smtClean="0"/>
              <a:t>= 0.35, </a:t>
            </a:r>
            <a:r>
              <a:rPr lang="en-US" i="1" dirty="0" err="1" smtClean="0"/>
              <a:t>p</a:t>
            </a:r>
            <a:r>
              <a:rPr lang="en-US" dirty="0" smtClean="0"/>
              <a:t>&lt; 0.01); </a:t>
            </a:r>
          </a:p>
          <a:p>
            <a:pPr lvl="1"/>
            <a:r>
              <a:rPr lang="en-US" dirty="0" smtClean="0"/>
              <a:t>“so I can be more productive in doing things” (</a:t>
            </a:r>
            <a:r>
              <a:rPr lang="en-US" i="1" dirty="0" err="1" smtClean="0"/>
              <a:t>r</a:t>
            </a:r>
            <a:r>
              <a:rPr lang="en-US" dirty="0" smtClean="0"/>
              <a:t>= 0.33, </a:t>
            </a:r>
            <a:r>
              <a:rPr lang="en-US" i="1" dirty="0" err="1" smtClean="0"/>
              <a:t>p</a:t>
            </a:r>
            <a:r>
              <a:rPr lang="en-US" dirty="0" smtClean="0"/>
              <a:t>&lt; 0.01); </a:t>
            </a:r>
          </a:p>
          <a:p>
            <a:pPr lvl="1"/>
            <a:r>
              <a:rPr lang="en-US" dirty="0" smtClean="0"/>
              <a:t>“so I can track time” (</a:t>
            </a:r>
            <a:r>
              <a:rPr lang="en-US" i="1" dirty="0" err="1" smtClean="0"/>
              <a:t>r</a:t>
            </a:r>
            <a:r>
              <a:rPr lang="en-US" dirty="0" smtClean="0"/>
              <a:t>= 0.35, </a:t>
            </a:r>
            <a:r>
              <a:rPr lang="en-US" i="1" dirty="0" err="1" smtClean="0"/>
              <a:t>p</a:t>
            </a:r>
            <a:r>
              <a:rPr lang="en-US" dirty="0" smtClean="0"/>
              <a:t>&lt; 0.01)  and others</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a:t>
            </a:r>
            <a:r>
              <a:rPr lang="en-US" dirty="0" smtClean="0"/>
              <a:t>self-reported MMD dependency was positively correlated with </a:t>
            </a:r>
          </a:p>
          <a:p>
            <a:pPr lvl="1"/>
            <a:r>
              <a:rPr lang="en-US" dirty="0" smtClean="0"/>
              <a:t>MMD-Pass Time (</a:t>
            </a:r>
            <a:r>
              <a:rPr lang="en-US" i="1" dirty="0" err="1" smtClean="0"/>
              <a:t>r</a:t>
            </a:r>
            <a:r>
              <a:rPr lang="en-US" dirty="0" smtClean="0"/>
              <a:t>= 0.31, </a:t>
            </a:r>
            <a:r>
              <a:rPr lang="en-US" i="1" dirty="0" err="1" smtClean="0"/>
              <a:t>p</a:t>
            </a:r>
            <a:r>
              <a:rPr lang="en-US" dirty="0" smtClean="0"/>
              <a:t>&lt; 0.01), </a:t>
            </a:r>
          </a:p>
          <a:p>
            <a:pPr lvl="1"/>
            <a:r>
              <a:rPr lang="en-US" dirty="0" smtClean="0"/>
              <a:t>MMD- Entertainment (</a:t>
            </a:r>
            <a:r>
              <a:rPr lang="en-US" i="1" dirty="0" err="1" smtClean="0"/>
              <a:t>r</a:t>
            </a:r>
            <a:r>
              <a:rPr lang="en-US" dirty="0" smtClean="0"/>
              <a:t>= 0.32, </a:t>
            </a:r>
            <a:r>
              <a:rPr lang="en-US" i="1" dirty="0" err="1" smtClean="0"/>
              <a:t>p</a:t>
            </a:r>
            <a:r>
              <a:rPr lang="en-US" dirty="0" smtClean="0"/>
              <a:t>&lt; 0.01), </a:t>
            </a:r>
          </a:p>
          <a:p>
            <a:pPr lvl="1"/>
            <a:r>
              <a:rPr lang="en-US" dirty="0" smtClean="0"/>
              <a:t>MMD- Social Interaction (</a:t>
            </a:r>
            <a:r>
              <a:rPr lang="en-US" i="1" dirty="0" err="1" smtClean="0"/>
              <a:t>r</a:t>
            </a:r>
            <a:r>
              <a:rPr lang="en-US" dirty="0" smtClean="0"/>
              <a:t>= 0.34, </a:t>
            </a:r>
            <a:r>
              <a:rPr lang="en-US" i="1" dirty="0" err="1" smtClean="0"/>
              <a:t>p</a:t>
            </a:r>
            <a:r>
              <a:rPr lang="en-US" dirty="0" smtClean="0"/>
              <a:t>&lt; 0.01), </a:t>
            </a:r>
          </a:p>
          <a:p>
            <a:pPr lvl="1"/>
            <a:r>
              <a:rPr lang="en-US" dirty="0" smtClean="0"/>
              <a:t>MMD- Companionship (</a:t>
            </a:r>
            <a:r>
              <a:rPr lang="en-US" i="1" dirty="0" err="1" smtClean="0"/>
              <a:t>r</a:t>
            </a:r>
            <a:r>
              <a:rPr lang="en-US" dirty="0" smtClean="0"/>
              <a:t>= 0.28, </a:t>
            </a:r>
            <a:r>
              <a:rPr lang="en-US" i="1" dirty="0" err="1" smtClean="0"/>
              <a:t>p</a:t>
            </a:r>
            <a:r>
              <a:rPr lang="en-US" dirty="0" smtClean="0"/>
              <a:t>&lt; 0.01), </a:t>
            </a:r>
          </a:p>
          <a:p>
            <a:pPr lvl="1"/>
            <a:r>
              <a:rPr lang="en-US" dirty="0" smtClean="0"/>
              <a:t>MMD- Relaxation (</a:t>
            </a:r>
            <a:r>
              <a:rPr lang="en-US" i="1" dirty="0" err="1" smtClean="0"/>
              <a:t>r</a:t>
            </a:r>
            <a:r>
              <a:rPr lang="en-US" dirty="0" smtClean="0"/>
              <a:t>= 0.35, </a:t>
            </a:r>
            <a:r>
              <a:rPr lang="en-US" i="1" dirty="0" err="1" smtClean="0"/>
              <a:t>p</a:t>
            </a:r>
            <a:r>
              <a:rPr lang="en-US" dirty="0" smtClean="0"/>
              <a:t>&lt; 0.01), and </a:t>
            </a:r>
          </a:p>
          <a:p>
            <a:pPr lvl="1"/>
            <a:r>
              <a:rPr lang="en-US" dirty="0" smtClean="0"/>
              <a:t>MMD- Escape (</a:t>
            </a:r>
            <a:r>
              <a:rPr lang="en-US" i="1" dirty="0" err="1" smtClean="0"/>
              <a:t>r</a:t>
            </a:r>
            <a:r>
              <a:rPr lang="en-US" dirty="0" smtClean="0"/>
              <a:t>= 0.30, </a:t>
            </a:r>
            <a:r>
              <a:rPr lang="en-US" i="1" dirty="0" err="1" smtClean="0"/>
              <a:t>p</a:t>
            </a:r>
            <a:r>
              <a:rPr lang="en-US" dirty="0" smtClean="0"/>
              <a:t>&lt; 0.01)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MMD users desire to use the device for social interaction and for relaxation. </a:t>
            </a:r>
          </a:p>
          <a:p>
            <a:pPr lvl="1"/>
            <a:r>
              <a:rPr lang="en-US" dirty="0" smtClean="0"/>
              <a:t>Social Interaction</a:t>
            </a:r>
          </a:p>
          <a:p>
            <a:pPr lvl="2"/>
            <a:r>
              <a:rPr lang="en-US" dirty="0" smtClean="0"/>
              <a:t>Similar</a:t>
            </a:r>
          </a:p>
          <a:p>
            <a:pPr lvl="3"/>
            <a:r>
              <a:rPr lang="en-US" dirty="0" smtClean="0"/>
              <a:t>Lever (2007) </a:t>
            </a:r>
          </a:p>
          <a:p>
            <a:pPr lvl="2"/>
            <a:r>
              <a:rPr lang="en-US" dirty="0" smtClean="0"/>
              <a:t>Different</a:t>
            </a:r>
          </a:p>
          <a:p>
            <a:pPr lvl="3"/>
            <a:r>
              <a:rPr lang="en-US" dirty="0" smtClean="0"/>
              <a:t>Bull (2000, 2005, 2007) and Williams (2007) </a:t>
            </a:r>
          </a:p>
          <a:p>
            <a:pPr lvl="1"/>
            <a:r>
              <a:rPr lang="en-US" dirty="0" smtClean="0"/>
              <a:t>Relaxation</a:t>
            </a:r>
          </a:p>
          <a:p>
            <a:pPr lvl="2"/>
            <a:r>
              <a:rPr lang="en-US" dirty="0" smtClean="0"/>
              <a:t>Similar</a:t>
            </a:r>
          </a:p>
          <a:p>
            <a:pPr lvl="3"/>
            <a:r>
              <a:rPr lang="en-US" dirty="0" smtClean="0"/>
              <a:t>Ferguson et al. (2007)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smtClean="0"/>
              <a:t>While U &amp; G theory argues that the media users control and demand their media content and use their media to fulfill their individual needs (Katz et al., 1974), the participants in this study report that there is a positive relationship between depending on the MMD and doing everyday activities and they depend on their MMD to fulfill their gratifications motives.</a:t>
            </a:r>
          </a:p>
          <a:p>
            <a:pPr lvl="1"/>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MMD Dependency was low...</a:t>
            </a:r>
          </a:p>
          <a:p>
            <a:pPr lvl="1"/>
            <a:r>
              <a:rPr lang="en-US" dirty="0" smtClean="0"/>
              <a:t>Domestication perspective (Silverstone, 1994 )</a:t>
            </a:r>
          </a:p>
          <a:p>
            <a:pPr lvl="2"/>
            <a:r>
              <a:rPr lang="en-US" dirty="0" smtClean="0"/>
              <a:t>understanding how people adopt technologies into their everyday life </a:t>
            </a:r>
          </a:p>
          <a:p>
            <a:pPr lvl="3"/>
            <a:r>
              <a:rPr lang="en-US" dirty="0" smtClean="0"/>
              <a:t>5 Steps: imagination, appropriation, objectification, incorporation and conversion (Ling, 1999, 2004; Silverstone 1994)</a:t>
            </a:r>
          </a:p>
          <a:p>
            <a:pPr lvl="4"/>
            <a:r>
              <a:rPr lang="en-US" dirty="0" smtClean="0"/>
              <a:t>This study finds that the MMD domestication process is in the incorporation stage.  </a:t>
            </a:r>
          </a:p>
          <a:p>
            <a:pPr lvl="5"/>
            <a:r>
              <a:rPr lang="en-US" dirty="0" smtClean="0"/>
              <a:t>MMD users integrate their MMD into their everyday routines. </a:t>
            </a:r>
          </a:p>
          <a:p>
            <a:pPr lvl="5"/>
            <a:r>
              <a:rPr lang="en-US" dirty="0" smtClean="0"/>
              <a:t>They use MMD on a regular basis and for different purpose to fulfill their individual needs.  </a:t>
            </a:r>
          </a:p>
          <a:p>
            <a:pPr lvl="6"/>
            <a:r>
              <a:rPr lang="en-US" dirty="0" smtClean="0"/>
              <a:t>The participants have different playlists for different activities and they depend on the MMD to be more productive.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The more the MMD dependent the users are, the more they like to do other things at the same time they use the MMD </a:t>
            </a:r>
          </a:p>
          <a:p>
            <a:r>
              <a:rPr lang="en-US" dirty="0" smtClean="0"/>
              <a:t>The more MMD dependency the participants have, the greater their gratification motives are.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1"/>
            <a:r>
              <a:rPr lang="en-US" dirty="0" smtClean="0"/>
              <a:t>Media Dependency Theory (Ball-</a:t>
            </a:r>
            <a:r>
              <a:rPr lang="en-US" dirty="0" err="1" smtClean="0"/>
              <a:t>Rokeach</a:t>
            </a:r>
            <a:r>
              <a:rPr lang="en-US" dirty="0" smtClean="0"/>
              <a:t> &amp; </a:t>
            </a:r>
            <a:r>
              <a:rPr lang="en-US" dirty="0" err="1" smtClean="0"/>
              <a:t>DeFleur</a:t>
            </a:r>
            <a:r>
              <a:rPr lang="en-US" dirty="0" smtClean="0"/>
              <a:t>, 1976) </a:t>
            </a:r>
          </a:p>
          <a:p>
            <a:pPr lvl="3"/>
            <a:r>
              <a:rPr lang="en-US" dirty="0" smtClean="0"/>
              <a:t>claiming that if an individual become dependent on media to fulfill his or her information needs and goals, the media will become more important to that individual. </a:t>
            </a:r>
          </a:p>
          <a:p>
            <a:pPr lvl="4"/>
            <a:r>
              <a:rPr lang="en-US" dirty="0" smtClean="0"/>
              <a:t>The study considered here finds the theory could be extended from information seeking to gratifications motives, from mass media to the MMD, and from times of social disruption and uncertainty to everyday life.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normAutofit fontScale="92500"/>
          </a:bodyPr>
          <a:lstStyle/>
          <a:p>
            <a:r>
              <a:rPr lang="en-US" dirty="0" smtClean="0"/>
              <a:t>no statistical significances in Mobile Music Device dependency by age, gender, and ethnicity.</a:t>
            </a:r>
          </a:p>
          <a:p>
            <a:r>
              <a:rPr lang="en-US" dirty="0" smtClean="0"/>
              <a:t>participants most often use MMD while they are traveling, working out, walking, and doing homework. </a:t>
            </a:r>
          </a:p>
          <a:p>
            <a:r>
              <a:rPr lang="en-US" dirty="0" smtClean="0"/>
              <a:t>gratifications motives for using the device include passing time, entertainment, social interaction, companionship, relaxation, and escape, with social interaction and relaxation being the strongest motives. </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a:t>
            </a:r>
            <a:endParaRPr lang="en-US" dirty="0"/>
          </a:p>
        </p:txBody>
      </p:sp>
      <p:sp>
        <p:nvSpPr>
          <p:cNvPr id="3" name="Content Placeholder 2"/>
          <p:cNvSpPr>
            <a:spLocks noGrp="1"/>
          </p:cNvSpPr>
          <p:nvPr>
            <p:ph idx="1"/>
          </p:nvPr>
        </p:nvSpPr>
        <p:spPr/>
        <p:txBody>
          <a:bodyPr/>
          <a:lstStyle/>
          <a:p>
            <a:r>
              <a:rPr lang="en-US" altLang="zh-TW" dirty="0" smtClean="0">
                <a:latin typeface="Georgia" charset="0"/>
                <a:ea typeface="PMingLiU" pitchFamily="18" charset="-120"/>
                <a:cs typeface="PMingLiU" pitchFamily="18" charset="-120"/>
              </a:rPr>
              <a:t>Results cannot be generalized to other population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Mobile Music Device (MMD) (e.g., iPod, MP3 player, mobile device with the music functions/ applications) is popular with commuters in cities (Bull 2000, 2005, 2007) as well as with college students on campuses (Katz et al., 2008).  </a:t>
            </a:r>
          </a:p>
          <a:p>
            <a:r>
              <a:rPr lang="en-US" dirty="0" smtClean="0"/>
              <a:t>MMD users not only use the devices for entertainment but also use they among other activities (Williams, 2007).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Future Data Collection</a:t>
            </a:r>
            <a:endParaRPr lang="en-US" dirty="0"/>
          </a:p>
        </p:txBody>
      </p:sp>
      <p:sp>
        <p:nvSpPr>
          <p:cNvPr id="3" name="Content Placeholder 2"/>
          <p:cNvSpPr>
            <a:spLocks noGrp="1"/>
          </p:cNvSpPr>
          <p:nvPr>
            <p:ph idx="1"/>
          </p:nvPr>
        </p:nvSpPr>
        <p:spPr/>
        <p:txBody>
          <a:bodyPr/>
          <a:lstStyle/>
          <a:p>
            <a:r>
              <a:rPr lang="en-US" altLang="zh-TW" dirty="0" smtClean="0">
                <a:latin typeface="Georgia" charset="0"/>
                <a:ea typeface="PMingLiU" pitchFamily="18" charset="-120"/>
                <a:cs typeface="PMingLiU" pitchFamily="18" charset="-120"/>
              </a:rPr>
              <a:t>Expand the study to different group (e.g.,  young adult)</a:t>
            </a:r>
          </a:p>
          <a:p>
            <a:r>
              <a:rPr lang="en-US" altLang="zh-TW" dirty="0" smtClean="0">
                <a:latin typeface="Georgia" charset="0"/>
                <a:ea typeface="PMingLiU" pitchFamily="18" charset="-120"/>
                <a:cs typeface="PMingLiU" pitchFamily="18" charset="-120"/>
              </a:rPr>
              <a:t>Explore how people use MMD for social interaction.</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dirty="0"/>
          </a:p>
        </p:txBody>
      </p:sp>
      <p:sp>
        <p:nvSpPr>
          <p:cNvPr id="5" name="Text Placeholder 4"/>
          <p:cNvSpPr>
            <a:spLocks noGrp="1"/>
          </p:cNvSpPr>
          <p:nvPr>
            <p:ph type="body" idx="1"/>
          </p:nvPr>
        </p:nvSpPr>
        <p:spPr/>
        <p:txBody>
          <a:bodyPr/>
          <a:lstStyle/>
          <a:p>
            <a:r>
              <a:rPr lang="en-US" dirty="0" smtClean="0"/>
              <a:t>Yi-Fan Chen</a:t>
            </a:r>
          </a:p>
          <a:p>
            <a:r>
              <a:rPr lang="en-US" dirty="0" smtClean="0"/>
              <a:t>Old Dominion University</a:t>
            </a:r>
          </a:p>
          <a:p>
            <a:r>
              <a:rPr lang="en-US" dirty="0" smtClean="0"/>
              <a:t>y5chen@odu.edu</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Social uses of the MMD studies reveals that commuters (1) enjoy their MMD playlists while commuting, (2) use these devices to manage their moods, and  (3) use the MMD to change their environments and time while they are on the move (Bull, 2000, 2005, 2007; Williams, 2007).  They also use the MMD to control their availability to others (Bull, 2007; Katz et al., 2008; Williams, 2007).</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US</a:t>
            </a:r>
            <a:endParaRPr lang="en-US" dirty="0"/>
          </a:p>
        </p:txBody>
      </p:sp>
      <p:sp>
        <p:nvSpPr>
          <p:cNvPr id="3" name="Content Placeholder 2"/>
          <p:cNvSpPr>
            <a:spLocks noGrp="1"/>
          </p:cNvSpPr>
          <p:nvPr>
            <p:ph idx="1"/>
          </p:nvPr>
        </p:nvSpPr>
        <p:spPr/>
        <p:txBody>
          <a:bodyPr>
            <a:normAutofit/>
          </a:bodyPr>
          <a:lstStyle/>
          <a:p>
            <a:r>
              <a:rPr lang="en-US" dirty="0" smtClean="0"/>
              <a:t>A 2005 Pew study reports more than 22 million American adults (11%) own the MMD, and that ownership is related to age, ethnicity, and gender (</a:t>
            </a:r>
            <a:r>
              <a:rPr lang="en-US" dirty="0" err="1" smtClean="0"/>
              <a:t>Rainie</a:t>
            </a:r>
            <a:r>
              <a:rPr lang="en-US" dirty="0" smtClean="0"/>
              <a:t> &amp; Madden, 2005). </a:t>
            </a:r>
          </a:p>
          <a:p>
            <a:r>
              <a:rPr lang="en-US" dirty="0" smtClean="0"/>
              <a:t>Another 2010 Pew study shows that the MMD is the most favored mobile gadget among American teens ages 12-17.  In 2009, 79% of this age group owned the MMD (</a:t>
            </a:r>
            <a:r>
              <a:rPr lang="en-US" dirty="0" err="1" smtClean="0"/>
              <a:t>Lenhart</a:t>
            </a:r>
            <a:r>
              <a:rPr lang="en-US" dirty="0" smtClean="0"/>
              <a:t> et al., 2010). </a:t>
            </a:r>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Prior studies (i.e., </a:t>
            </a:r>
            <a:r>
              <a:rPr lang="en-US" dirty="0" err="1" smtClean="0"/>
              <a:t>Albarran</a:t>
            </a:r>
            <a:r>
              <a:rPr lang="en-US" dirty="0" smtClean="0"/>
              <a:t> et al., 2007, Ferguson et al., 2007 ) on Uses and Gratifications of the MMD focus on comparing the MMD with other media, rather than understanding underlying motivations to use the device in everyday life. </a:t>
            </a:r>
          </a:p>
          <a:p>
            <a:pPr lvl="1"/>
            <a:r>
              <a:rPr lang="en-US" dirty="0" smtClean="0"/>
              <a:t>Survey research focused on U &amp; G of the MMD in everyday life is scarce.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Theoretical Framework</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Uses and Gratifications Theory</a:t>
            </a:r>
          </a:p>
          <a:p>
            <a:pPr lvl="1"/>
            <a:r>
              <a:rPr lang="en-US" dirty="0" smtClean="0"/>
              <a:t>U &amp; G Theory aimed “to explain something of the way in which individuals use communication, among other resources in their environment, to satisfy their needs and to achieve their goal, and to do so by simply asking them” (Katz et al., 1974, </a:t>
            </a:r>
            <a:r>
              <a:rPr lang="en-US" dirty="0" err="1" smtClean="0"/>
              <a:t>p</a:t>
            </a:r>
            <a:r>
              <a:rPr lang="en-US" dirty="0" smtClean="0"/>
              <a:t>. 21).  </a:t>
            </a:r>
          </a:p>
          <a:p>
            <a:pPr lvl="1"/>
            <a:r>
              <a:rPr lang="en-US" dirty="0" smtClean="0"/>
              <a:t>Rubin (2002) argued that U &amp; G could be viewed as a psychological communication perspective that highlights the individuals’ choices. </a:t>
            </a:r>
          </a:p>
          <a:p>
            <a:pPr lvl="2"/>
            <a:r>
              <a:rPr lang="en-US" dirty="0" smtClean="0"/>
              <a:t>U &amp; G Theory provided the theoretical framework to demonstrate the MMD habits and dependency of American college students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RQs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Research Question (RQ) 1: To what degree are college students dependent on the MMD in their everyday life?</a:t>
            </a:r>
          </a:p>
          <a:p>
            <a:pPr lvl="1"/>
            <a:r>
              <a:rPr lang="en-US" dirty="0" smtClean="0"/>
              <a:t>Hypothesis 1a: There is a difference between the MMD dependency and age.</a:t>
            </a:r>
          </a:p>
          <a:p>
            <a:pPr lvl="1"/>
            <a:r>
              <a:rPr lang="en-US" dirty="0" smtClean="0"/>
              <a:t>Hypothesis 1b: There is a difference between the MMD dependency and gender.</a:t>
            </a:r>
          </a:p>
          <a:p>
            <a:pPr lvl="1"/>
            <a:r>
              <a:rPr lang="en-US" dirty="0" smtClean="0"/>
              <a:t>Hypothesis 1c: There is a difference between the MMD dependency and ethnicity.</a:t>
            </a:r>
          </a:p>
          <a:p>
            <a:r>
              <a:rPr lang="en-US" dirty="0" smtClean="0"/>
              <a:t>RQ2: Were there relationships between the activities and the MMD dependency? </a:t>
            </a:r>
          </a:p>
          <a:p>
            <a:r>
              <a:rPr lang="en-US" dirty="0" smtClean="0"/>
              <a:t>RQ 3: Which motives for the use of the MMD predict a higher level of the MMD dependency?</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 survey in 2009</a:t>
            </a:r>
          </a:p>
          <a:p>
            <a:pPr lvl="1"/>
            <a:r>
              <a:rPr lang="en-US" dirty="0" smtClean="0"/>
              <a:t>372 students</a:t>
            </a:r>
          </a:p>
          <a:p>
            <a:pPr lvl="2"/>
            <a:r>
              <a:rPr lang="en-US" dirty="0" smtClean="0"/>
              <a:t>79% MMD owners</a:t>
            </a:r>
          </a:p>
          <a:p>
            <a:pPr lvl="3"/>
            <a:r>
              <a:rPr lang="en-US" dirty="0" smtClean="0"/>
              <a:t>A little bit higher than PEW study at the same year (74% of American teens ages 12-17 owned the MMD (</a:t>
            </a:r>
            <a:r>
              <a:rPr lang="en-US" dirty="0" err="1" smtClean="0"/>
              <a:t>Lenhart</a:t>
            </a:r>
            <a:r>
              <a:rPr lang="en-US" dirty="0" smtClean="0"/>
              <a:t> et al., 2010) </a:t>
            </a:r>
          </a:p>
          <a:p>
            <a:pPr lvl="2"/>
            <a:r>
              <a:rPr lang="en-US" dirty="0" smtClean="0"/>
              <a:t>31.2% were men and 65.1% were women </a:t>
            </a:r>
          </a:p>
          <a:p>
            <a:pPr lvl="2"/>
            <a:r>
              <a:rPr lang="en-US" dirty="0" smtClean="0"/>
              <a:t>40.3% were 18-19 years old, 35.2% were 20-21 years old, 12.4% were 22-23 years old, 3.5% were 24-25 years old, and 4.8% were 26 years old and above </a:t>
            </a:r>
          </a:p>
          <a:p>
            <a:pPr lvl="2"/>
            <a:r>
              <a:rPr lang="en-US" dirty="0" smtClean="0"/>
              <a:t>52.7% were Caucasian, 29.8% were African American 5.1% were Hispanic American, 3.0% were Asian or Pacific Islander American, and 4.6% were other or non-American.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r>
              <a:rPr lang="en-US" dirty="0" smtClean="0"/>
              <a:t>Rubin’s “Television Affinity Scale” (1981) and Rubin’s (1983) “Television Viewing Motives Scale” (TVMS) were modified.</a:t>
            </a:r>
          </a:p>
          <a:p>
            <a:pPr lvl="1"/>
            <a:r>
              <a:rPr lang="en-US" dirty="0" smtClean="0"/>
              <a:t>Seven factors were found</a:t>
            </a:r>
          </a:p>
          <a:p>
            <a:pPr lvl="2"/>
            <a:r>
              <a:rPr lang="en-US" dirty="0" smtClean="0"/>
              <a:t>“MMD” Dependency”</a:t>
            </a:r>
          </a:p>
          <a:p>
            <a:pPr lvl="2"/>
            <a:r>
              <a:rPr lang="en-US" dirty="0" smtClean="0"/>
              <a:t>“MMD-Pass </a:t>
            </a:r>
            <a:r>
              <a:rPr lang="en-US" dirty="0" smtClean="0"/>
              <a:t>Time” </a:t>
            </a:r>
            <a:endParaRPr lang="en-US" dirty="0" smtClean="0"/>
          </a:p>
          <a:p>
            <a:pPr lvl="2"/>
            <a:r>
              <a:rPr lang="en-US" dirty="0" smtClean="0"/>
              <a:t>“MMD- Entertainment” </a:t>
            </a:r>
          </a:p>
          <a:p>
            <a:pPr lvl="2"/>
            <a:r>
              <a:rPr lang="en-US" dirty="0" smtClean="0"/>
              <a:t>“MMD- Social Interaction” </a:t>
            </a:r>
          </a:p>
          <a:p>
            <a:pPr lvl="2"/>
            <a:r>
              <a:rPr lang="en-US" dirty="0" smtClean="0"/>
              <a:t>“MMD- Companionship” </a:t>
            </a:r>
          </a:p>
          <a:p>
            <a:pPr lvl="2"/>
            <a:r>
              <a:rPr lang="en-US" dirty="0" smtClean="0"/>
              <a:t>“MMD- Relaxation” and</a:t>
            </a:r>
          </a:p>
          <a:p>
            <a:pPr lvl="2"/>
            <a:r>
              <a:rPr lang="en-US" dirty="0" smtClean="0"/>
              <a:t>“MMD- </a:t>
            </a:r>
            <a:r>
              <a:rPr lang="en-US" dirty="0" smtClean="0"/>
              <a:t>Escape” </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Urban.thmx</Template>
  <TotalTime>237</TotalTime>
  <Words>1458</Words>
  <Application>Microsoft Macintosh PowerPoint</Application>
  <PresentationFormat>On-screen Show (4:3)</PresentationFormat>
  <Paragraphs>96</Paragraphs>
  <Slides>21</Slides>
  <Notes>0</Notes>
  <HiddenSlides>0</HiddenSlides>
  <MMClips>0</MMClips>
  <ScaleCrop>false</ScaleCrop>
  <HeadingPairs>
    <vt:vector size="4" baseType="variant">
      <vt:variant>
        <vt:lpstr>Design Template</vt:lpstr>
      </vt:variant>
      <vt:variant>
        <vt:i4>1</vt:i4>
      </vt:variant>
      <vt:variant>
        <vt:lpstr>Slide Titles</vt:lpstr>
      </vt:variant>
      <vt:variant>
        <vt:i4>21</vt:i4>
      </vt:variant>
    </vt:vector>
  </HeadingPairs>
  <TitlesOfParts>
    <vt:vector size="22" baseType="lpstr">
      <vt:lpstr>Urban</vt:lpstr>
      <vt:lpstr>Mobile Music Device Uses and Gratifications: The Interactions of Mobile Music Device Dependency and Motivations</vt:lpstr>
      <vt:lpstr>Background</vt:lpstr>
      <vt:lpstr>Slide 3</vt:lpstr>
      <vt:lpstr>In US</vt:lpstr>
      <vt:lpstr>Slide 5</vt:lpstr>
      <vt:lpstr>Theoretical Framework</vt:lpstr>
      <vt:lpstr>RQs</vt:lpstr>
      <vt:lpstr>Method</vt:lpstr>
      <vt:lpstr>Slide 9</vt:lpstr>
      <vt:lpstr>Findings</vt:lpstr>
      <vt:lpstr>Slide 11</vt:lpstr>
      <vt:lpstr>Slide 12</vt:lpstr>
      <vt:lpstr>Slide 13</vt:lpstr>
      <vt:lpstr>Discussion</vt:lpstr>
      <vt:lpstr>Implications</vt:lpstr>
      <vt:lpstr>Slide 16</vt:lpstr>
      <vt:lpstr>Slide 17</vt:lpstr>
      <vt:lpstr>Conclusions</vt:lpstr>
      <vt:lpstr>Limitations</vt:lpstr>
      <vt:lpstr>Future Data Collection</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Music Device Uses and Gratifications: The Interactions of Mobile Music Device Dependency and Motivations</dc:title>
  <dc:creator>Yi-Fan Chen</dc:creator>
  <cp:lastModifiedBy>Office 2004 Test Drive User</cp:lastModifiedBy>
  <cp:revision>18</cp:revision>
  <dcterms:created xsi:type="dcterms:W3CDTF">2010-06-06T01:15:23Z</dcterms:created>
  <dcterms:modified xsi:type="dcterms:W3CDTF">2010-06-06T01:42:23Z</dcterms:modified>
</cp:coreProperties>
</file>